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0"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4B7555"/>
    <a:srgbClr val="006600"/>
    <a:srgbClr val="CC6600"/>
    <a:srgbClr val="008000"/>
    <a:srgbClr val="FF9900"/>
    <a:srgbClr val="FFCC00"/>
    <a:srgbClr val="CCCC00"/>
    <a:srgbClr val="7B893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78" y="-7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14" descr="Đăng nhập"/>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1726" r="73422"/>
          <a:stretch/>
        </p:blipFill>
        <p:spPr bwMode="auto">
          <a:xfrm>
            <a:off x="1077654" y="-53008"/>
            <a:ext cx="631877" cy="6012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userDrawn="1"/>
        </p:nvSpPr>
        <p:spPr>
          <a:xfrm>
            <a:off x="182880" y="422621"/>
            <a:ext cx="12009120" cy="63449"/>
          </a:xfrm>
          <a:prstGeom prst="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740581" y="0"/>
            <a:ext cx="8893717" cy="461665"/>
          </a:xfrm>
          <a:prstGeom prst="rect">
            <a:avLst/>
          </a:prstGeom>
          <a:noFill/>
        </p:spPr>
        <p:txBody>
          <a:bodyPr wrap="square" rtlCol="0">
            <a:spAutoFit/>
          </a:bodyPr>
          <a:lstStyle/>
          <a:p>
            <a:r>
              <a:rPr lang="en-US" sz="2400" b="1" dirty="0" smtClean="0">
                <a:solidFill>
                  <a:srgbClr val="003399"/>
                </a:solidFill>
                <a:latin typeface="Cambria" panose="02040503050406030204" pitchFamily="18" charset="0"/>
              </a:rPr>
              <a:t>TRƯỜNG</a:t>
            </a:r>
            <a:r>
              <a:rPr lang="en-US" sz="2400" b="1" baseline="0" dirty="0" smtClean="0">
                <a:solidFill>
                  <a:srgbClr val="003399"/>
                </a:solidFill>
                <a:latin typeface="Cambria" panose="02040503050406030204" pitchFamily="18" charset="0"/>
              </a:rPr>
              <a:t> CAO ĐẲNG LÝ TỰ TRỌNG THÀNH PHỐ HỒ CHÍ MINH</a:t>
            </a:r>
            <a:endParaRPr lang="en-US" sz="2400" b="1" dirty="0">
              <a:solidFill>
                <a:srgbClr val="003399"/>
              </a:solidFill>
              <a:latin typeface="Cambria" panose="02040503050406030204" pitchFamily="18" charset="0"/>
            </a:endParaRPr>
          </a:p>
        </p:txBody>
      </p:sp>
      <p:sp>
        <p:nvSpPr>
          <p:cNvPr id="36" name="Rounded Rectangle 35"/>
          <p:cNvSpPr/>
          <p:nvPr userDrawn="1"/>
        </p:nvSpPr>
        <p:spPr>
          <a:xfrm>
            <a:off x="1531993" y="6503799"/>
            <a:ext cx="9569210" cy="349452"/>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006600"/>
                </a:solidFill>
                <a:latin typeface="Cambria" panose="02040503050406030204" pitchFamily="18" charset="0"/>
              </a:rPr>
              <a:t>GIẢI</a:t>
            </a:r>
            <a:r>
              <a:rPr lang="en-US" b="1" baseline="0" dirty="0" smtClean="0">
                <a:solidFill>
                  <a:srgbClr val="006600"/>
                </a:solidFill>
                <a:latin typeface="Cambria" panose="02040503050406030204" pitchFamily="18" charset="0"/>
              </a:rPr>
              <a:t> PHÁP NÂNG CAO CHẤT LƯỢNG ĐÀO TẠO NGÀNH CHẤT LƯỢNG CAO TẠI KHOA CƠ KHÍ</a:t>
            </a:r>
            <a:endParaRPr lang="en-US" b="1" dirty="0">
              <a:solidFill>
                <a:srgbClr val="006600"/>
              </a:solidFill>
              <a:latin typeface="Cambria" panose="02040503050406030204"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s://www.mof.gov.vn/webcenter/portal/btc/r/lvtc/ktkt/ckdsktvhnvdnkt/ckdsktvhnvdnkt_chitiet?"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Mechanical Engineering – C A 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9223" y="3778533"/>
            <a:ext cx="3576919" cy="268269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Đăng nh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094" y="1017893"/>
            <a:ext cx="5710518" cy="108864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Mechanical Engineering (ME) - Vietnamese-German Universit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8211" y="1133799"/>
            <a:ext cx="4061012" cy="26447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216523" y="4001014"/>
            <a:ext cx="5750859" cy="2308324"/>
          </a:xfrm>
          <a:prstGeom prst="rect">
            <a:avLst/>
          </a:prstGeom>
          <a:noFill/>
        </p:spPr>
        <p:txBody>
          <a:bodyPr wrap="square" rtlCol="0">
            <a:spAutoFit/>
          </a:bodyPr>
          <a:lstStyle/>
          <a:p>
            <a:pPr algn="ctr"/>
            <a:r>
              <a:rPr lang="en-US" sz="2400" b="1" i="1" u="sng" dirty="0" smtClean="0">
                <a:solidFill>
                  <a:schemeClr val="bg2">
                    <a:lumMod val="25000"/>
                  </a:schemeClr>
                </a:solidFill>
                <a:latin typeface="Cambria" panose="02040503050406030204" pitchFamily="18" charset="0"/>
              </a:rPr>
              <a:t>CHỦ ĐỀ: </a:t>
            </a:r>
            <a:r>
              <a:rPr lang="en-US" sz="2400" b="1" dirty="0" smtClean="0">
                <a:solidFill>
                  <a:srgbClr val="FF0000"/>
                </a:solidFill>
                <a:latin typeface="Cambria" panose="02040503050406030204" pitchFamily="18" charset="0"/>
              </a:rPr>
              <a:t>GIẢI PHÁP NÂNG CAO CHẤT LƯỢNG ĐÀO TẠO NGÀNH CHẤT LƯỢNG CAO TẠI KHOA CƠ KHÍ, TRƯỜNG CAO ĐẲNG LÝ TỰ TRỌNG TP. HỒ CHÍ MINH</a:t>
            </a:r>
          </a:p>
          <a:p>
            <a:pPr algn="ctr"/>
            <a:endParaRPr lang="en-US" sz="2400" b="1" dirty="0" smtClean="0">
              <a:solidFill>
                <a:srgbClr val="FF9900"/>
              </a:solidFill>
              <a:latin typeface="Cambria" panose="02040503050406030204" pitchFamily="18" charset="0"/>
            </a:endParaRPr>
          </a:p>
          <a:p>
            <a:pPr algn="ctr"/>
            <a:r>
              <a:rPr lang="en-US" sz="2400" b="1" i="1" dirty="0" smtClean="0">
                <a:solidFill>
                  <a:srgbClr val="002060"/>
                </a:solidFill>
                <a:latin typeface="Cambria" panose="02040503050406030204" pitchFamily="18" charset="0"/>
              </a:rPr>
              <a:t>Người báo cáo: Chung Trần Thế Vinh</a:t>
            </a:r>
            <a:endParaRPr lang="en-US" sz="2400" b="1" i="1" dirty="0">
              <a:solidFill>
                <a:srgbClr val="002060"/>
              </a:solidFill>
              <a:latin typeface="Cambria" panose="02040503050406030204" pitchFamily="18" charset="0"/>
            </a:endParaRPr>
          </a:p>
        </p:txBody>
      </p:sp>
      <p:sp>
        <p:nvSpPr>
          <p:cNvPr id="6" name="Rectangle 5"/>
          <p:cNvSpPr/>
          <p:nvPr/>
        </p:nvSpPr>
        <p:spPr>
          <a:xfrm>
            <a:off x="8485094" y="1133799"/>
            <a:ext cx="3706906" cy="1077218"/>
          </a:xfrm>
          <a:prstGeom prst="rect">
            <a:avLst/>
          </a:prstGeom>
        </p:spPr>
        <p:txBody>
          <a:bodyPr wrap="square">
            <a:spAutoFit/>
          </a:bodyPr>
          <a:lstStyle/>
          <a:p>
            <a:pPr algn="ctr"/>
            <a:r>
              <a:rPr lang="en-US" sz="3200" b="1" dirty="0">
                <a:solidFill>
                  <a:srgbClr val="C00000"/>
                </a:solidFill>
                <a:latin typeface="Cambria" panose="02040503050406030204" pitchFamily="18" charset="0"/>
              </a:rPr>
              <a:t>HỘI THẢO KHOA HỌC KHOA CƠ KHÍ</a:t>
            </a:r>
          </a:p>
        </p:txBody>
      </p:sp>
    </p:spTree>
    <p:extLst>
      <p:ext uri="{BB962C8B-B14F-4D97-AF65-F5344CB8AC3E}">
        <p14:creationId xmlns:p14="http://schemas.microsoft.com/office/powerpoint/2010/main" val="9691674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47" y="605889"/>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806825" y="1064604"/>
            <a:ext cx="11241740" cy="2308324"/>
          </a:xfrm>
          <a:prstGeom prst="rect">
            <a:avLst/>
          </a:prstGeom>
        </p:spPr>
        <p:txBody>
          <a:bodyPr wrap="square">
            <a:spAutoFit/>
          </a:bodyPr>
          <a:lstStyle/>
          <a:p>
            <a:pPr algn="just"/>
            <a:r>
              <a:rPr lang="en-US" sz="2400" dirty="0" smtClean="0">
                <a:latin typeface="Cambria" panose="02040503050406030204" pitchFamily="18" charset="0"/>
                <a:ea typeface="Calibri" panose="020F0502020204030204" pitchFamily="34" charset="0"/>
              </a:rPr>
              <a:t>     	</a:t>
            </a:r>
            <a:r>
              <a:rPr lang="en-US" sz="2400" dirty="0" smtClean="0">
                <a:solidFill>
                  <a:schemeClr val="accent6">
                    <a:lumMod val="50000"/>
                  </a:schemeClr>
                </a:solidFill>
                <a:latin typeface="Cambria" panose="02040503050406030204" pitchFamily="18" charset="0"/>
                <a:ea typeface="Calibri" panose="020F0502020204030204" pitchFamily="34" charset="0"/>
              </a:rPr>
              <a:t>Ngành </a:t>
            </a:r>
            <a:r>
              <a:rPr lang="en-US" sz="2400" dirty="0">
                <a:solidFill>
                  <a:schemeClr val="accent6">
                    <a:lumMod val="50000"/>
                  </a:schemeClr>
                </a:solidFill>
                <a:latin typeface="Cambria" panose="02040503050406030204" pitchFamily="18" charset="0"/>
                <a:ea typeface="Calibri" panose="020F0502020204030204" pitchFamily="34" charset="0"/>
              </a:rPr>
              <a:t>Cơ khí luôn là một trong những ngành then chốt đối với sự phát triển kinh tế - xã hội toàn cầu. </a:t>
            </a:r>
            <a:endParaRPr lang="en-US" sz="2400" dirty="0" smtClean="0">
              <a:solidFill>
                <a:schemeClr val="accent6">
                  <a:lumMod val="50000"/>
                </a:schemeClr>
              </a:solidFill>
              <a:latin typeface="Cambria" panose="02040503050406030204" pitchFamily="18" charset="0"/>
              <a:ea typeface="Calibri" panose="020F0502020204030204" pitchFamily="34" charset="0"/>
            </a:endParaRPr>
          </a:p>
          <a:p>
            <a:pPr algn="just"/>
            <a:r>
              <a:rPr lang="en-US" sz="2400" dirty="0" smtClean="0">
                <a:latin typeface="Cambria" panose="02040503050406030204" pitchFamily="18" charset="0"/>
                <a:ea typeface="Calibri" panose="020F0502020204030204" pitchFamily="34" charset="0"/>
              </a:rPr>
              <a:t>	</a:t>
            </a:r>
            <a:r>
              <a:rPr lang="en-US" sz="2400" dirty="0" smtClean="0">
                <a:solidFill>
                  <a:srgbClr val="C00000"/>
                </a:solidFill>
                <a:latin typeface="Cambria" panose="02040503050406030204" pitchFamily="18" charset="0"/>
                <a:ea typeface="Calibri" panose="020F0502020204030204" pitchFamily="34" charset="0"/>
              </a:rPr>
              <a:t>Ngày </a:t>
            </a:r>
            <a:r>
              <a:rPr lang="en-US" sz="2400" dirty="0">
                <a:solidFill>
                  <a:srgbClr val="C00000"/>
                </a:solidFill>
                <a:latin typeface="Cambria" panose="02040503050406030204" pitchFamily="18" charset="0"/>
                <a:ea typeface="Calibri" panose="020F0502020204030204" pitchFamily="34" charset="0"/>
              </a:rPr>
              <a:t>nay, tất cả các máy móc vận hành trong các dây chuyền sản xuất, hoạt động ở mọi nơi </a:t>
            </a:r>
            <a:r>
              <a:rPr lang="en-US" sz="2400" dirty="0" smtClean="0">
                <a:solidFill>
                  <a:srgbClr val="C00000"/>
                </a:solidFill>
                <a:latin typeface="Cambria" panose="02040503050406030204" pitchFamily="18" charset="0"/>
                <a:ea typeface="Calibri" panose="020F0502020204030204" pitchFamily="34" charset="0"/>
              </a:rPr>
              <a:t>đều </a:t>
            </a:r>
            <a:r>
              <a:rPr lang="en-US" sz="2400" dirty="0">
                <a:solidFill>
                  <a:srgbClr val="C00000"/>
                </a:solidFill>
                <a:latin typeface="Cambria" panose="02040503050406030204" pitchFamily="18" charset="0"/>
                <a:ea typeface="Calibri" panose="020F0502020204030204" pitchFamily="34" charset="0"/>
              </a:rPr>
              <a:t>có sự đóng góp to lớn của các nhà khoa học, kỹ sư, cán bộ kỹ thuật cơ khí. </a:t>
            </a:r>
            <a:endParaRPr lang="en-US" sz="2400" dirty="0" smtClean="0">
              <a:solidFill>
                <a:srgbClr val="C00000"/>
              </a:solidFill>
              <a:latin typeface="Cambria" panose="02040503050406030204" pitchFamily="18" charset="0"/>
              <a:ea typeface="Calibri" panose="020F0502020204030204" pitchFamily="34" charset="0"/>
            </a:endParaRPr>
          </a:p>
          <a:p>
            <a:pPr algn="just"/>
            <a:r>
              <a:rPr lang="en-US" sz="2400" dirty="0" smtClean="0">
                <a:latin typeface="Cambria" panose="02040503050406030204" pitchFamily="18" charset="0"/>
                <a:ea typeface="Calibri" panose="020F0502020204030204" pitchFamily="34" charset="0"/>
              </a:rPr>
              <a:t>	</a:t>
            </a:r>
            <a:r>
              <a:rPr lang="en-US" sz="2400" b="1" i="1" dirty="0" smtClean="0">
                <a:solidFill>
                  <a:srgbClr val="003399"/>
                </a:solidFill>
                <a:latin typeface="Cambria" panose="02040503050406030204" pitchFamily="18" charset="0"/>
                <a:ea typeface="Calibri" panose="020F0502020204030204" pitchFamily="34" charset="0"/>
              </a:rPr>
              <a:t>-&gt; Chính </a:t>
            </a:r>
            <a:r>
              <a:rPr lang="en-US" sz="2400" b="1" i="1" dirty="0">
                <a:solidFill>
                  <a:srgbClr val="003399"/>
                </a:solidFill>
                <a:latin typeface="Cambria" panose="02040503050406030204" pitchFamily="18" charset="0"/>
                <a:ea typeface="Calibri" panose="020F0502020204030204" pitchFamily="34" charset="0"/>
              </a:rPr>
              <a:t>vì vậy, </a:t>
            </a:r>
            <a:r>
              <a:rPr lang="en-US" sz="2400" b="1" i="1" dirty="0" smtClean="0">
                <a:solidFill>
                  <a:srgbClr val="003399"/>
                </a:solidFill>
                <a:latin typeface="Cambria" panose="02040503050406030204" pitchFamily="18" charset="0"/>
                <a:ea typeface="Calibri" panose="020F0502020204030204" pitchFamily="34" charset="0"/>
              </a:rPr>
              <a:t>ngành cơ khí</a:t>
            </a:r>
            <a:r>
              <a:rPr lang="en-US" sz="2400" b="1" i="1" dirty="0">
                <a:solidFill>
                  <a:srgbClr val="003399"/>
                </a:solidFill>
                <a:latin typeface="Cambria" panose="02040503050406030204" pitchFamily="18" charset="0"/>
                <a:ea typeface="Calibri" panose="020F0502020204030204" pitchFamily="34" charset="0"/>
              </a:rPr>
              <a:t> luôn là ngành học có sức thu hút rất mạnh mẽ.</a:t>
            </a:r>
            <a:endParaRPr lang="en-US" sz="2400" b="1" i="1" dirty="0">
              <a:solidFill>
                <a:srgbClr val="003399"/>
              </a:solidFill>
              <a:latin typeface="Cambria" panose="02040503050406030204" pitchFamily="18" charset="0"/>
            </a:endParaRP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3926541" y="3372928"/>
            <a:ext cx="4168588" cy="3054766"/>
          </a:xfrm>
          <a:prstGeom prst="rect">
            <a:avLst/>
          </a:prstGeom>
          <a:noFill/>
          <a:ln>
            <a:noFill/>
          </a:ln>
        </p:spPr>
      </p:pic>
    </p:spTree>
    <p:extLst>
      <p:ext uri="{BB962C8B-B14F-4D97-AF65-F5344CB8AC3E}">
        <p14:creationId xmlns:p14="http://schemas.microsoft.com/office/powerpoint/2010/main" val="1264613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5347" y="603692"/>
            <a:ext cx="3642530" cy="916726"/>
          </a:xfrm>
          <a:prstGeom prst="rect">
            <a:avLst/>
          </a:prstGeom>
        </p:spPr>
        <p:txBody>
          <a:bodyPr wrap="square">
            <a:spAutoFit/>
          </a:bodyPr>
          <a:lstStyle/>
          <a:p>
            <a:pPr algn="just">
              <a:lnSpc>
                <a:spcPct val="107000"/>
              </a:lnSpc>
              <a:spcAft>
                <a:spcPts val="800"/>
              </a:spcAft>
            </a:pPr>
            <a:r>
              <a:rPr lang="en-US" sz="5400" b="1"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NỘI DUNG</a:t>
            </a:r>
            <a:endParaRPr lang="en-US" sz="5400" dirty="0">
              <a:solidFill>
                <a:srgbClr val="00206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99806" y="1696170"/>
            <a:ext cx="10594316" cy="4396460"/>
          </a:xfrm>
          <a:prstGeom prst="rect">
            <a:avLst/>
          </a:prstGeom>
        </p:spPr>
        <p:txBody>
          <a:bodyPr wrap="square">
            <a:spAutoFit/>
          </a:bodyPr>
          <a:lstStyle/>
          <a:p>
            <a:pPr algn="just">
              <a:lnSpc>
                <a:spcPct val="107000"/>
              </a:lnSpc>
              <a:spcAft>
                <a:spcPts val="800"/>
              </a:spcAft>
            </a:pP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1</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Tuyên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bố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lý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do                                          8g00 – 8g02’</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2/</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Giới thiệu đại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biểu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8g02’ – 8g05’</a:t>
            </a:r>
          </a:p>
          <a:p>
            <a:pPr algn="just">
              <a:lnSpc>
                <a:spcPct val="107000"/>
              </a:lnSpc>
              <a:spcAft>
                <a:spcPts val="800"/>
              </a:spcAft>
            </a:pP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3/ Phát biểu của BGH                                  8g05</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8g10</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a:t>
            </a:r>
          </a:p>
          <a:p>
            <a:pPr algn="just">
              <a:lnSpc>
                <a:spcPct val="107000"/>
              </a:lnSpc>
              <a:spcAft>
                <a:spcPts val="800"/>
              </a:spcAft>
            </a:pP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4/ Báo cáo tham luận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8g10’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9g30’</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5/ Giải lao                                                         9g30</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9g45’</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5/ Thảo luận                                                    9g45’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11g00’</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6</a:t>
            </a: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 Bế mạc </a:t>
            </a:r>
            <a:endParaRPr lang="en-US" sz="3200" dirty="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50572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888" y="545239"/>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779929" y="907193"/>
            <a:ext cx="10919012" cy="1569660"/>
          </a:xfrm>
          <a:prstGeom prst="rect">
            <a:avLst/>
          </a:prstGeom>
        </p:spPr>
        <p:txBody>
          <a:bodyPr wrap="square">
            <a:spAutoFit/>
          </a:bodyPr>
          <a:lstStyle/>
          <a:p>
            <a:pPr algn="just"/>
            <a:r>
              <a:rPr lang="en-US" sz="2400" dirty="0">
                <a:solidFill>
                  <a:srgbClr val="FF9900"/>
                </a:solidFill>
                <a:latin typeface="Cambria" panose="02040503050406030204" pitchFamily="18" charset="0"/>
                <a:ea typeface="Calibri" panose="020F0502020204030204" pitchFamily="34" charset="0"/>
              </a:rPr>
              <a:t>Học </a:t>
            </a:r>
            <a:r>
              <a:rPr lang="en-US" sz="2400" dirty="0" smtClean="0">
                <a:solidFill>
                  <a:srgbClr val="FF9900"/>
                </a:solidFill>
                <a:latin typeface="Cambria" panose="02040503050406030204" pitchFamily="18" charset="0"/>
                <a:ea typeface="Calibri" panose="020F0502020204030204" pitchFamily="34" charset="0"/>
              </a:rPr>
              <a:t>ngành cơ khí được </a:t>
            </a:r>
            <a:r>
              <a:rPr lang="en-US" sz="2400" dirty="0">
                <a:solidFill>
                  <a:srgbClr val="FF9900"/>
                </a:solidFill>
                <a:latin typeface="Cambria" panose="02040503050406030204" pitchFamily="18" charset="0"/>
                <a:ea typeface="Calibri" panose="020F0502020204030204" pitchFamily="34" charset="0"/>
              </a:rPr>
              <a:t>trang </a:t>
            </a:r>
            <a:r>
              <a:rPr lang="en-US" sz="2400">
                <a:solidFill>
                  <a:srgbClr val="FF9900"/>
                </a:solidFill>
                <a:latin typeface="Cambria" panose="02040503050406030204" pitchFamily="18" charset="0"/>
                <a:ea typeface="Calibri" panose="020F0502020204030204" pitchFamily="34" charset="0"/>
              </a:rPr>
              <a:t>bị </a:t>
            </a:r>
            <a:endParaRPr lang="en-US" sz="2400" smtClean="0">
              <a:solidFill>
                <a:srgbClr val="FF9900"/>
              </a:solidFill>
              <a:latin typeface="Cambria" panose="02040503050406030204" pitchFamily="18" charset="0"/>
              <a:ea typeface="Calibri" panose="020F0502020204030204" pitchFamily="34" charset="0"/>
            </a:endParaRPr>
          </a:p>
          <a:p>
            <a:pPr marL="342900" indent="-342900" algn="just">
              <a:buFontTx/>
              <a:buChar char="-"/>
            </a:pPr>
            <a:r>
              <a:rPr lang="en-US" sz="2400" smtClean="0">
                <a:solidFill>
                  <a:srgbClr val="003399"/>
                </a:solidFill>
                <a:latin typeface="Cambria" panose="02040503050406030204" pitchFamily="18" charset="0"/>
                <a:ea typeface="Calibri" panose="020F0502020204030204" pitchFamily="34" charset="0"/>
              </a:rPr>
              <a:t>Kiến thức</a:t>
            </a:r>
            <a:r>
              <a:rPr lang="en-US" sz="2400" dirty="0">
                <a:solidFill>
                  <a:srgbClr val="003399"/>
                </a:solidFill>
                <a:latin typeface="Cambria" panose="02040503050406030204" pitchFamily="18" charset="0"/>
                <a:ea typeface="Calibri" panose="020F0502020204030204" pitchFamily="34" charset="0"/>
              </a:rPr>
              <a:t>, kỹ năng gia công, thiết kế, chế tạo và cải tiến các sản phẩm cơ </a:t>
            </a:r>
            <a:r>
              <a:rPr lang="en-US" sz="2400" dirty="0" smtClean="0">
                <a:solidFill>
                  <a:srgbClr val="003399"/>
                </a:solidFill>
                <a:latin typeface="Cambria" panose="02040503050406030204" pitchFamily="18" charset="0"/>
                <a:ea typeface="Calibri" panose="020F0502020204030204" pitchFamily="34" charset="0"/>
              </a:rPr>
              <a:t>khí</a:t>
            </a:r>
            <a:r>
              <a:rPr lang="en-US" sz="2400" smtClean="0">
                <a:solidFill>
                  <a:srgbClr val="003399"/>
                </a:solidFill>
                <a:latin typeface="Cambria" panose="02040503050406030204" pitchFamily="18" charset="0"/>
                <a:ea typeface="Calibri" panose="020F0502020204030204" pitchFamily="34" charset="0"/>
              </a:rPr>
              <a:t>;</a:t>
            </a:r>
            <a:r>
              <a:rPr lang="en-US" sz="2400">
                <a:solidFill>
                  <a:srgbClr val="003399"/>
                </a:solidFill>
                <a:latin typeface="Cambria" panose="02040503050406030204" pitchFamily="18" charset="0"/>
                <a:ea typeface="Calibri" panose="020F0502020204030204" pitchFamily="34" charset="0"/>
              </a:rPr>
              <a:t> </a:t>
            </a:r>
            <a:endParaRPr lang="en-US" sz="2400" smtClean="0">
              <a:solidFill>
                <a:srgbClr val="003399"/>
              </a:solidFill>
              <a:latin typeface="Cambria" panose="02040503050406030204" pitchFamily="18" charset="0"/>
              <a:ea typeface="Calibri" panose="020F0502020204030204" pitchFamily="34" charset="0"/>
            </a:endParaRPr>
          </a:p>
          <a:p>
            <a:pPr marL="342900" indent="-342900" algn="just">
              <a:buFontTx/>
              <a:buChar char="-"/>
            </a:pPr>
            <a:r>
              <a:rPr lang="en-US" sz="2400" smtClean="0">
                <a:solidFill>
                  <a:srgbClr val="008000"/>
                </a:solidFill>
                <a:latin typeface="Cambria" panose="02040503050406030204" pitchFamily="18" charset="0"/>
                <a:ea typeface="Calibri" panose="020F0502020204030204" pitchFamily="34" charset="0"/>
              </a:rPr>
              <a:t>Khả </a:t>
            </a:r>
            <a:r>
              <a:rPr lang="en-US" sz="2400" dirty="0">
                <a:solidFill>
                  <a:srgbClr val="008000"/>
                </a:solidFill>
                <a:latin typeface="Cambria" panose="02040503050406030204" pitchFamily="18" charset="0"/>
                <a:ea typeface="Calibri" panose="020F0502020204030204" pitchFamily="34" charset="0"/>
              </a:rPr>
              <a:t>năng vận hành, lắp ráp, bảo trì các thiết bị cơ khí, hệ thống cơ </a:t>
            </a:r>
            <a:r>
              <a:rPr lang="en-US" sz="2400" dirty="0" smtClean="0">
                <a:solidFill>
                  <a:srgbClr val="008000"/>
                </a:solidFill>
                <a:latin typeface="Cambria" panose="02040503050406030204" pitchFamily="18" charset="0"/>
                <a:ea typeface="Calibri" panose="020F0502020204030204" pitchFamily="34" charset="0"/>
              </a:rPr>
              <a:t>khí</a:t>
            </a:r>
            <a:r>
              <a:rPr lang="en-US" sz="2400" smtClean="0">
                <a:solidFill>
                  <a:srgbClr val="008000"/>
                </a:solidFill>
                <a:latin typeface="Cambria" panose="02040503050406030204" pitchFamily="18" charset="0"/>
                <a:ea typeface="Calibri" panose="020F0502020204030204" pitchFamily="34" charset="0"/>
              </a:rPr>
              <a:t>;</a:t>
            </a:r>
            <a:r>
              <a:rPr lang="en-US" sz="2400" smtClean="0">
                <a:solidFill>
                  <a:srgbClr val="FF9900"/>
                </a:solidFill>
                <a:latin typeface="Cambria" panose="02040503050406030204" pitchFamily="18" charset="0"/>
                <a:ea typeface="Calibri" panose="020F0502020204030204" pitchFamily="34" charset="0"/>
              </a:rPr>
              <a:t> </a:t>
            </a:r>
            <a:endParaRPr lang="en-US" sz="2400" smtClean="0">
              <a:solidFill>
                <a:srgbClr val="FF9900"/>
              </a:solidFill>
              <a:latin typeface="Cambria" panose="02040503050406030204" pitchFamily="18" charset="0"/>
              <a:ea typeface="Calibri" panose="020F0502020204030204" pitchFamily="34" charset="0"/>
            </a:endParaRPr>
          </a:p>
          <a:p>
            <a:pPr marL="342900" indent="-342900" algn="just">
              <a:buFontTx/>
              <a:buChar char="-"/>
            </a:pPr>
            <a:r>
              <a:rPr lang="en-US" sz="2400" smtClean="0">
                <a:solidFill>
                  <a:srgbClr val="003399"/>
                </a:solidFill>
                <a:latin typeface="Cambria" panose="02040503050406030204" pitchFamily="18" charset="0"/>
                <a:ea typeface="Calibri" panose="020F0502020204030204" pitchFamily="34" charset="0"/>
              </a:rPr>
              <a:t>Giải </a:t>
            </a:r>
            <a:r>
              <a:rPr lang="en-US" sz="2400">
                <a:solidFill>
                  <a:srgbClr val="003399"/>
                </a:solidFill>
                <a:latin typeface="Cambria" panose="02040503050406030204" pitchFamily="18" charset="0"/>
                <a:ea typeface="Calibri" panose="020F0502020204030204" pitchFamily="34" charset="0"/>
              </a:rPr>
              <a:t>quyết </a:t>
            </a:r>
            <a:r>
              <a:rPr lang="en-US" sz="2400" smtClean="0">
                <a:solidFill>
                  <a:srgbClr val="003399"/>
                </a:solidFill>
                <a:latin typeface="Cambria" panose="02040503050406030204" pitchFamily="18" charset="0"/>
                <a:ea typeface="Calibri" panose="020F0502020204030204" pitchFamily="34" charset="0"/>
              </a:rPr>
              <a:t>vấn </a:t>
            </a:r>
            <a:r>
              <a:rPr lang="en-US" sz="2400" dirty="0">
                <a:solidFill>
                  <a:srgbClr val="003399"/>
                </a:solidFill>
                <a:latin typeface="Cambria" panose="02040503050406030204" pitchFamily="18" charset="0"/>
                <a:ea typeface="Calibri" panose="020F0502020204030204" pitchFamily="34" charset="0"/>
              </a:rPr>
              <a:t>đề liên quan đến máy móc, thiết bị trong quy trình sản xuất</a:t>
            </a:r>
            <a:endParaRPr lang="en-US" sz="2400" dirty="0">
              <a:solidFill>
                <a:srgbClr val="003399"/>
              </a:solidFill>
              <a:latin typeface="Cambria" panose="02040503050406030204" pitchFamily="18" charset="0"/>
            </a:endParaRPr>
          </a:p>
        </p:txBody>
      </p:sp>
      <p:sp>
        <p:nvSpPr>
          <p:cNvPr id="7" name="Rectangle 6"/>
          <p:cNvSpPr/>
          <p:nvPr/>
        </p:nvSpPr>
        <p:spPr>
          <a:xfrm>
            <a:off x="7409329" y="3938216"/>
            <a:ext cx="4598895" cy="1200329"/>
          </a:xfrm>
          <a:prstGeom prst="rect">
            <a:avLst/>
          </a:prstGeom>
        </p:spPr>
        <p:txBody>
          <a:bodyPr wrap="square">
            <a:spAutoFit/>
          </a:bodyPr>
          <a:lstStyle/>
          <a:p>
            <a:pPr algn="ctr"/>
            <a:r>
              <a:rPr lang="en-US" sz="2400" i="1" dirty="0">
                <a:solidFill>
                  <a:srgbClr val="C00000"/>
                </a:solidFill>
                <a:latin typeface="Cambria" panose="02040503050406030204" pitchFamily="18" charset="0"/>
                <a:ea typeface="Calibri" panose="020F0502020204030204" pitchFamily="34" charset="0"/>
              </a:rPr>
              <a:t>Thaco muốn xây dựng Trung tâm cơ khí đa dụng miền Trung và Trung tâm Cơ khí của Việt Nam</a:t>
            </a:r>
            <a:endParaRPr lang="en-US" sz="2400" dirty="0">
              <a:solidFill>
                <a:srgbClr val="C00000"/>
              </a:solidFill>
              <a:latin typeface="Cambria" panose="02040503050406030204" pitchFamily="18" charset="0"/>
            </a:endParaRPr>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2435319" y="2963974"/>
            <a:ext cx="5108480" cy="3390857"/>
          </a:xfrm>
          <a:prstGeom prst="rect">
            <a:avLst/>
          </a:prstGeom>
          <a:noFill/>
          <a:ln>
            <a:noFill/>
          </a:ln>
        </p:spPr>
      </p:pic>
    </p:spTree>
    <p:extLst>
      <p:ext uri="{BB962C8B-B14F-4D97-AF65-F5344CB8AC3E}">
        <p14:creationId xmlns:p14="http://schemas.microsoft.com/office/powerpoint/2010/main" val="13826176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034" y="1003954"/>
            <a:ext cx="9551896" cy="2308324"/>
          </a:xfrm>
          <a:prstGeom prst="rect">
            <a:avLst/>
          </a:prstGeom>
        </p:spPr>
        <p:txBody>
          <a:bodyPr wrap="square">
            <a:spAutoFit/>
          </a:bodyPr>
          <a:lstStyle/>
          <a:p>
            <a:pPr algn="just"/>
            <a:r>
              <a:rPr lang="en-US" sz="2400" dirty="0">
                <a:solidFill>
                  <a:schemeClr val="accent6">
                    <a:lumMod val="50000"/>
                  </a:schemeClr>
                </a:solidFill>
                <a:latin typeface="Cambria" panose="02040503050406030204" pitchFamily="18" charset="0"/>
                <a:ea typeface="Calibri" panose="020F0502020204030204" pitchFamily="34" charset="0"/>
              </a:rPr>
              <a:t>Theo số liệu dự báo của Trung tâm Dự báo nhu cầu nhân lực và thông tin thị trường lao động TP.HCM công bố thường niên thì nhu cầu nhóm ngành Cơ khí – luyện kim hiện đang đứng đầu, chiếm tỷ lệ trên 25% nhu cầu lao động. </a:t>
            </a:r>
            <a:endParaRPr lang="en-US" sz="2400" dirty="0" smtClean="0">
              <a:solidFill>
                <a:schemeClr val="accent6">
                  <a:lumMod val="50000"/>
                </a:schemeClr>
              </a:solidFill>
              <a:latin typeface="Cambria" panose="02040503050406030204" pitchFamily="18" charset="0"/>
              <a:ea typeface="Calibri" panose="020F0502020204030204" pitchFamily="34" charset="0"/>
            </a:endParaRPr>
          </a:p>
          <a:p>
            <a:pPr algn="just"/>
            <a:r>
              <a:rPr lang="en-US" sz="2400" dirty="0" smtClean="0">
                <a:solidFill>
                  <a:srgbClr val="C00000"/>
                </a:solidFill>
                <a:latin typeface="Cambria" panose="02040503050406030204" pitchFamily="18" charset="0"/>
                <a:ea typeface="Calibri" panose="020F0502020204030204" pitchFamily="34" charset="0"/>
              </a:rPr>
              <a:t>Trong </a:t>
            </a:r>
            <a:r>
              <a:rPr lang="en-US" sz="2400" dirty="0">
                <a:solidFill>
                  <a:srgbClr val="C00000"/>
                </a:solidFill>
                <a:latin typeface="Cambria" panose="02040503050406030204" pitchFamily="18" charset="0"/>
                <a:ea typeface="Calibri" panose="020F0502020204030204" pitchFamily="34" charset="0"/>
              </a:rPr>
              <a:t>tương lai, nhu cầu nguồn nhân lực ngành này sẽ còn tiếp tục tăng nhanh tạo nhiều cơ hội việc làm hấp dẫn cho người học.</a:t>
            </a:r>
            <a:endParaRPr lang="en-US" sz="2400" dirty="0">
              <a:solidFill>
                <a:srgbClr val="C00000"/>
              </a:solidFill>
              <a:latin typeface="Cambria" panose="02040503050406030204" pitchFamily="18" charset="0"/>
            </a:endParaRPr>
          </a:p>
        </p:txBody>
      </p:sp>
      <p:sp>
        <p:nvSpPr>
          <p:cNvPr id="3" name="Rectangle 2"/>
          <p:cNvSpPr/>
          <p:nvPr/>
        </p:nvSpPr>
        <p:spPr>
          <a:xfrm>
            <a:off x="119888" y="545239"/>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3470460" y="3307136"/>
            <a:ext cx="4382622" cy="3032167"/>
          </a:xfrm>
          <a:prstGeom prst="rect">
            <a:avLst/>
          </a:prstGeom>
          <a:noFill/>
          <a:ln>
            <a:noFill/>
          </a:ln>
        </p:spPr>
      </p:pic>
      <p:sp>
        <p:nvSpPr>
          <p:cNvPr id="7" name="Rectangle 6"/>
          <p:cNvSpPr/>
          <p:nvPr/>
        </p:nvSpPr>
        <p:spPr>
          <a:xfrm>
            <a:off x="8629024" y="4823220"/>
            <a:ext cx="2793906" cy="461665"/>
          </a:xfrm>
          <a:prstGeom prst="rect">
            <a:avLst/>
          </a:prstGeom>
        </p:spPr>
        <p:txBody>
          <a:bodyPr wrap="none">
            <a:spAutoFit/>
          </a:bodyPr>
          <a:lstStyle/>
          <a:p>
            <a:r>
              <a:rPr lang="en-US" sz="2400" i="1" dirty="0">
                <a:solidFill>
                  <a:schemeClr val="accent4">
                    <a:lumMod val="75000"/>
                  </a:schemeClr>
                </a:solidFill>
                <a:latin typeface="Cambria" panose="02040503050406030204" pitchFamily="18" charset="0"/>
                <a:ea typeface="Calibri" panose="020F0502020204030204" pitchFamily="34" charset="0"/>
              </a:rPr>
              <a:t>Gia công khuôn mẫu</a:t>
            </a:r>
            <a:endParaRPr lang="en-US" sz="2400" dirty="0">
              <a:solidFill>
                <a:schemeClr val="accent4">
                  <a:lumMod val="75000"/>
                </a:schemeClr>
              </a:solidFill>
              <a:latin typeface="Cambria" panose="02040503050406030204" pitchFamily="18" charset="0"/>
            </a:endParaRPr>
          </a:p>
        </p:txBody>
      </p:sp>
    </p:spTree>
    <p:extLst>
      <p:ext uri="{BB962C8B-B14F-4D97-AF65-F5344CB8AC3E}">
        <p14:creationId xmlns:p14="http://schemas.microsoft.com/office/powerpoint/2010/main" val="21161856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0912" y="612474"/>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833716" y="1169778"/>
            <a:ext cx="10574805" cy="4832092"/>
          </a:xfrm>
          <a:prstGeom prst="rect">
            <a:avLst/>
          </a:prstGeom>
        </p:spPr>
        <p:txBody>
          <a:bodyPr wrap="square">
            <a:spAutoFit/>
          </a:bodyPr>
          <a:lstStyle/>
          <a:p>
            <a:pPr algn="just"/>
            <a:r>
              <a:rPr lang="pt-BR" sz="2400" dirty="0" smtClean="0">
                <a:solidFill>
                  <a:srgbClr val="C00000"/>
                </a:solidFill>
                <a:latin typeface="Cambria" panose="02040503050406030204" pitchFamily="18" charset="0"/>
                <a:ea typeface="Calibri" panose="020F0502020204030204" pitchFamily="34" charset="0"/>
              </a:rPr>
              <a:t>	</a:t>
            </a:r>
            <a:r>
              <a:rPr lang="pt-BR" sz="2800" b="1" dirty="0" smtClean="0">
                <a:solidFill>
                  <a:srgbClr val="003399"/>
                </a:solidFill>
                <a:latin typeface="Cambria" panose="02040503050406030204" pitchFamily="18" charset="0"/>
                <a:ea typeface="Calibri" panose="020F0502020204030204" pitchFamily="34" charset="0"/>
              </a:rPr>
              <a:t>Mục </a:t>
            </a:r>
            <a:r>
              <a:rPr lang="pt-BR" sz="2800" b="1" dirty="0">
                <a:solidFill>
                  <a:srgbClr val="003399"/>
                </a:solidFill>
                <a:latin typeface="Cambria" panose="02040503050406030204" pitchFamily="18" charset="0"/>
                <a:ea typeface="Calibri" panose="020F0502020204030204" pitchFamily="34" charset="0"/>
              </a:rPr>
              <a:t>tiêu đào tạo phát triển nhân lực ngành cơ khí chất lượng cao của </a:t>
            </a:r>
            <a:r>
              <a:rPr lang="pt-BR" sz="2800" b="1">
                <a:solidFill>
                  <a:srgbClr val="003399"/>
                </a:solidFill>
                <a:latin typeface="Cambria" panose="02040503050406030204" pitchFamily="18" charset="0"/>
                <a:ea typeface="Calibri" panose="020F0502020204030204" pitchFamily="34" charset="0"/>
              </a:rPr>
              <a:t>khoa </a:t>
            </a:r>
            <a:endParaRPr lang="pt-BR" sz="2800" b="1" smtClean="0">
              <a:solidFill>
                <a:srgbClr val="003399"/>
              </a:solidFill>
              <a:latin typeface="Cambria" panose="02040503050406030204" pitchFamily="18" charset="0"/>
              <a:ea typeface="Calibri" panose="020F0502020204030204" pitchFamily="34" charset="0"/>
            </a:endParaRPr>
          </a:p>
          <a:p>
            <a:pPr algn="just"/>
            <a:r>
              <a:rPr lang="pt-BR" sz="2800" smtClean="0">
                <a:solidFill>
                  <a:srgbClr val="003399"/>
                </a:solidFill>
                <a:latin typeface="Cambria" panose="02040503050406030204" pitchFamily="18" charset="0"/>
                <a:ea typeface="Calibri" panose="020F0502020204030204" pitchFamily="34" charset="0"/>
              </a:rPr>
              <a:t> - Nâng cao </a:t>
            </a:r>
            <a:r>
              <a:rPr lang="pt-BR" sz="2800" dirty="0">
                <a:solidFill>
                  <a:srgbClr val="003399"/>
                </a:solidFill>
                <a:latin typeface="Cambria" panose="02040503050406030204" pitchFamily="18" charset="0"/>
                <a:ea typeface="Calibri" panose="020F0502020204030204" pitchFamily="34" charset="0"/>
              </a:rPr>
              <a:t>chất lượng giáo dục</a:t>
            </a:r>
            <a:r>
              <a:rPr lang="pt-BR" sz="2800">
                <a:solidFill>
                  <a:srgbClr val="003399"/>
                </a:solidFill>
                <a:latin typeface="Cambria" panose="02040503050406030204" pitchFamily="18" charset="0"/>
                <a:ea typeface="Calibri" panose="020F0502020204030204" pitchFamily="34" charset="0"/>
              </a:rPr>
              <a:t>, </a:t>
            </a:r>
            <a:r>
              <a:rPr lang="pt-BR" sz="2800">
                <a:solidFill>
                  <a:srgbClr val="003399"/>
                </a:solidFill>
                <a:latin typeface="Cambria" panose="02040503050406030204" pitchFamily="18" charset="0"/>
                <a:ea typeface="Calibri" panose="020F0502020204030204" pitchFamily="34" charset="0"/>
              </a:rPr>
              <a:t>xây dựng đội ngũ giảng dạy khoa học - kỹ thuật</a:t>
            </a:r>
          </a:p>
          <a:p>
            <a:pPr algn="just"/>
            <a:r>
              <a:rPr lang="pt-BR" sz="2800" smtClean="0">
                <a:solidFill>
                  <a:srgbClr val="003399"/>
                </a:solidFill>
                <a:latin typeface="Cambria" panose="02040503050406030204" pitchFamily="18" charset="0"/>
                <a:ea typeface="Calibri" panose="020F0502020204030204" pitchFamily="34" charset="0"/>
              </a:rPr>
              <a:t> - Cung ứng </a:t>
            </a:r>
            <a:r>
              <a:rPr lang="pt-BR" sz="2800" dirty="0">
                <a:solidFill>
                  <a:srgbClr val="003399"/>
                </a:solidFill>
                <a:latin typeface="Cambria" panose="02040503050406030204" pitchFamily="18" charset="0"/>
                <a:ea typeface="Calibri" panose="020F0502020204030204" pitchFamily="34" charset="0"/>
              </a:rPr>
              <a:t>nguồn nhân lực chất </a:t>
            </a:r>
            <a:r>
              <a:rPr lang="pt-BR" sz="2800">
                <a:solidFill>
                  <a:srgbClr val="003399"/>
                </a:solidFill>
                <a:latin typeface="Cambria" panose="02040503050406030204" pitchFamily="18" charset="0"/>
                <a:ea typeface="Calibri" panose="020F0502020204030204" pitchFamily="34" charset="0"/>
              </a:rPr>
              <a:t>lượng </a:t>
            </a:r>
            <a:r>
              <a:rPr lang="pt-BR" sz="2800" smtClean="0">
                <a:solidFill>
                  <a:srgbClr val="003399"/>
                </a:solidFill>
                <a:latin typeface="Cambria" panose="02040503050406030204" pitchFamily="18" charset="0"/>
                <a:ea typeface="Calibri" panose="020F0502020204030204" pitchFamily="34" charset="0"/>
              </a:rPr>
              <a:t>cao, tham </a:t>
            </a:r>
            <a:r>
              <a:rPr lang="pt-BR" sz="2800">
                <a:solidFill>
                  <a:srgbClr val="003399"/>
                </a:solidFill>
                <a:latin typeface="Cambria" panose="02040503050406030204" pitchFamily="18" charset="0"/>
                <a:ea typeface="Calibri" panose="020F0502020204030204" pitchFamily="34" charset="0"/>
              </a:rPr>
              <a:t>gia thị trường lao động kỹ thuật cao trong khu vực Asean và quốc tế</a:t>
            </a:r>
            <a:r>
              <a:rPr lang="pt-BR" sz="2800">
                <a:solidFill>
                  <a:srgbClr val="003399"/>
                </a:solidFill>
                <a:latin typeface="Cambria" panose="02040503050406030204" pitchFamily="18" charset="0"/>
                <a:ea typeface="Calibri" panose="020F0502020204030204" pitchFamily="34" charset="0"/>
              </a:rPr>
              <a:t>. </a:t>
            </a:r>
            <a:endParaRPr lang="pt-BR" sz="2800" smtClean="0">
              <a:solidFill>
                <a:srgbClr val="003399"/>
              </a:solidFill>
              <a:latin typeface="Cambria" panose="02040503050406030204" pitchFamily="18" charset="0"/>
              <a:ea typeface="Calibri" panose="020F0502020204030204" pitchFamily="34" charset="0"/>
            </a:endParaRPr>
          </a:p>
          <a:p>
            <a:pPr algn="just"/>
            <a:endParaRPr lang="pt-BR" sz="2800">
              <a:solidFill>
                <a:srgbClr val="003399"/>
              </a:solidFill>
              <a:latin typeface="Cambria" panose="02040503050406030204" pitchFamily="18" charset="0"/>
              <a:ea typeface="Calibri" panose="020F0502020204030204" pitchFamily="34" charset="0"/>
            </a:endParaRPr>
          </a:p>
          <a:p>
            <a:pPr algn="just"/>
            <a:r>
              <a:rPr lang="pt-BR" sz="2800" b="1" smtClean="0">
                <a:latin typeface="Cambria" panose="02040503050406030204" pitchFamily="18" charset="0"/>
                <a:ea typeface="Calibri" panose="020F0502020204030204" pitchFamily="34" charset="0"/>
              </a:rPr>
              <a:t>Trong </a:t>
            </a:r>
            <a:r>
              <a:rPr lang="pt-BR" sz="2800" b="1" dirty="0">
                <a:latin typeface="Cambria" panose="02040503050406030204" pitchFamily="18" charset="0"/>
                <a:ea typeface="Calibri" panose="020F0502020204030204" pitchFamily="34" charset="0"/>
              </a:rPr>
              <a:t>bối cảnh phát triển theo định hướng công nghiệp hóa - hiện đại hóa theo xu hướng công nghiệp thời kỳ công nghệ </a:t>
            </a:r>
            <a:r>
              <a:rPr lang="pt-BR" sz="2800" b="1">
                <a:latin typeface="Cambria" panose="02040503050406030204" pitchFamily="18" charset="0"/>
                <a:ea typeface="Calibri" panose="020F0502020204030204" pitchFamily="34" charset="0"/>
              </a:rPr>
              <a:t>4.0 </a:t>
            </a:r>
            <a:endParaRPr lang="pt-BR" sz="2800" b="1" smtClean="0">
              <a:latin typeface="Cambria" panose="02040503050406030204" pitchFamily="18" charset="0"/>
              <a:ea typeface="Calibri" panose="020F0502020204030204" pitchFamily="34" charset="0"/>
            </a:endParaRPr>
          </a:p>
          <a:p>
            <a:pPr marL="342900" indent="-342900" algn="just">
              <a:buFontTx/>
              <a:buChar char="-"/>
            </a:pPr>
            <a:r>
              <a:rPr lang="pt-BR" sz="2800" smtClean="0">
                <a:solidFill>
                  <a:srgbClr val="003399"/>
                </a:solidFill>
                <a:latin typeface="Cambria" panose="02040503050406030204" pitchFamily="18" charset="0"/>
                <a:ea typeface="Calibri" panose="020F0502020204030204" pitchFamily="34" charset="0"/>
              </a:rPr>
              <a:t>Khoa phấn </a:t>
            </a:r>
            <a:r>
              <a:rPr lang="pt-BR" sz="2800" dirty="0">
                <a:solidFill>
                  <a:srgbClr val="003399"/>
                </a:solidFill>
                <a:latin typeface="Cambria" panose="02040503050406030204" pitchFamily="18" charset="0"/>
                <a:ea typeface="Calibri" panose="020F0502020204030204" pitchFamily="34" charset="0"/>
              </a:rPr>
              <a:t>đấu để phát triển, xây dựng hướng đi phù hợp</a:t>
            </a:r>
            <a:r>
              <a:rPr lang="pt-BR" sz="2800">
                <a:solidFill>
                  <a:srgbClr val="003399"/>
                </a:solidFill>
                <a:latin typeface="Cambria" panose="02040503050406030204" pitchFamily="18" charset="0"/>
                <a:ea typeface="Calibri" panose="020F0502020204030204" pitchFamily="34" charset="0"/>
              </a:rPr>
              <a:t>, </a:t>
            </a:r>
            <a:endParaRPr lang="pt-BR" sz="2800" smtClean="0">
              <a:solidFill>
                <a:srgbClr val="003399"/>
              </a:solidFill>
              <a:latin typeface="Cambria" panose="02040503050406030204" pitchFamily="18" charset="0"/>
              <a:ea typeface="Calibri" panose="020F0502020204030204" pitchFamily="34" charset="0"/>
            </a:endParaRPr>
          </a:p>
          <a:p>
            <a:pPr marL="342900" indent="-342900" algn="just">
              <a:buFontTx/>
              <a:buChar char="-"/>
            </a:pPr>
            <a:r>
              <a:rPr lang="pt-BR" sz="2800" smtClean="0">
                <a:solidFill>
                  <a:srgbClr val="003399"/>
                </a:solidFill>
                <a:latin typeface="Cambria" panose="02040503050406030204" pitchFamily="18" charset="0"/>
                <a:ea typeface="Calibri" panose="020F0502020204030204" pitchFamily="34" charset="0"/>
              </a:rPr>
              <a:t>Đề ra </a:t>
            </a:r>
            <a:r>
              <a:rPr lang="pt-BR" sz="2800" dirty="0">
                <a:solidFill>
                  <a:srgbClr val="003399"/>
                </a:solidFill>
                <a:latin typeface="Cambria" panose="02040503050406030204" pitchFamily="18" charset="0"/>
                <a:ea typeface="Calibri" panose="020F0502020204030204" pitchFamily="34" charset="0"/>
              </a:rPr>
              <a:t>các giải pháp nâng cao chất lượng </a:t>
            </a:r>
            <a:r>
              <a:rPr lang="pt-BR" sz="2800">
                <a:solidFill>
                  <a:srgbClr val="003399"/>
                </a:solidFill>
                <a:latin typeface="Cambria" panose="02040503050406030204" pitchFamily="18" charset="0"/>
                <a:ea typeface="Calibri" panose="020F0502020204030204" pitchFamily="34" charset="0"/>
              </a:rPr>
              <a:t>đào </a:t>
            </a:r>
            <a:r>
              <a:rPr lang="pt-BR" sz="2800" smtClean="0">
                <a:solidFill>
                  <a:srgbClr val="003399"/>
                </a:solidFill>
                <a:latin typeface="Cambria" panose="02040503050406030204" pitchFamily="18" charset="0"/>
                <a:ea typeface="Calibri" panose="020F0502020204030204" pitchFamily="34" charset="0"/>
              </a:rPr>
              <a:t>tạo</a:t>
            </a:r>
            <a:endParaRPr lang="en-US" sz="2800" dirty="0">
              <a:solidFill>
                <a:srgbClr val="003399"/>
              </a:solidFill>
              <a:latin typeface="Cambria" panose="02040503050406030204" pitchFamily="18" charset="0"/>
            </a:endParaRPr>
          </a:p>
        </p:txBody>
      </p:sp>
    </p:spTree>
    <p:extLst>
      <p:ext uri="{BB962C8B-B14F-4D97-AF65-F5344CB8AC3E}">
        <p14:creationId xmlns:p14="http://schemas.microsoft.com/office/powerpoint/2010/main" val="30357209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2.1 Công tác giảng dạy</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5943601" y="1519291"/>
            <a:ext cx="5513294" cy="4893647"/>
          </a:xfrm>
          <a:prstGeom prst="rect">
            <a:avLst/>
          </a:prstGeom>
        </p:spPr>
        <p:txBody>
          <a:bodyPr wrap="square">
            <a:spAutoFit/>
          </a:bodyPr>
          <a:lstStyle/>
          <a:p>
            <a:pPr algn="just"/>
            <a:r>
              <a:rPr lang="en-US" sz="2400" dirty="0" smtClean="0">
                <a:solidFill>
                  <a:srgbClr val="7B8937"/>
                </a:solidFill>
                <a:latin typeface="Cambria" panose="02040503050406030204" pitchFamily="18" charset="0"/>
                <a:ea typeface="Calibri" panose="020F0502020204030204" pitchFamily="34" charset="0"/>
              </a:rPr>
              <a:t>	Công </a:t>
            </a:r>
            <a:r>
              <a:rPr lang="en-US" sz="2400" dirty="0">
                <a:solidFill>
                  <a:srgbClr val="7B8937"/>
                </a:solidFill>
                <a:latin typeface="Cambria" panose="02040503050406030204" pitchFamily="18" charset="0"/>
                <a:ea typeface="Calibri" panose="020F0502020204030204" pitchFamily="34" charset="0"/>
              </a:rPr>
              <a:t>tác tổ chức giảng dạy lý thuyết: cần có quy trình bao gồm trách nhiệm của bộ môn phụ trách các học phần trong việc thống nhất và cập nhật nội dung giảng dạy, phương pháp tiếp cận, phương pháp đánh giá học phần định hướng kiến thức, kỹ năng cần đạt được đối với từng học phần </a:t>
            </a:r>
          </a:p>
          <a:p>
            <a:pPr algn="just"/>
            <a:r>
              <a:rPr lang="en-US" sz="2400" dirty="0" smtClean="0">
                <a:solidFill>
                  <a:srgbClr val="CC6600"/>
                </a:solidFill>
                <a:latin typeface="Cambria" panose="02040503050406030204" pitchFamily="18" charset="0"/>
                <a:ea typeface="Calibri" panose="020F0502020204030204" pitchFamily="34" charset="0"/>
              </a:rPr>
              <a:t>	Mỗi </a:t>
            </a:r>
            <a:r>
              <a:rPr lang="en-US" sz="2400" dirty="0">
                <a:solidFill>
                  <a:srgbClr val="CC6600"/>
                </a:solidFill>
                <a:latin typeface="Cambria" panose="02040503050406030204" pitchFamily="18" charset="0"/>
                <a:ea typeface="Calibri" panose="020F0502020204030204" pitchFamily="34" charset="0"/>
              </a:rPr>
              <a:t>học kỳ bộ môn cần tổ chức sinh hoạt chuyên môn để thống nhất các nội dung trên, làm cơ sở để thực hiện. Kết luận chuyên môn cho từng học phần cần phải được lưu làm minh chứng.</a:t>
            </a:r>
            <a:r>
              <a:rPr lang="en-US" sz="2400" dirty="0">
                <a:solidFill>
                  <a:srgbClr val="7B8937"/>
                </a:solidFill>
                <a:latin typeface="Cambria" panose="02040503050406030204" pitchFamily="18" charset="0"/>
                <a:ea typeface="Calibri" panose="020F0502020204030204" pitchFamily="34" charset="0"/>
              </a:rPr>
              <a:t>	</a:t>
            </a:r>
            <a:endParaRPr lang="en-US" sz="2400" dirty="0">
              <a:solidFill>
                <a:srgbClr val="7B8937"/>
              </a:solidFill>
              <a:latin typeface="Cambria" panose="02040503050406030204" pitchFamily="18" charset="0"/>
            </a:endParaRPr>
          </a:p>
        </p:txBody>
      </p:sp>
      <p:pic>
        <p:nvPicPr>
          <p:cNvPr id="3074" name="Picture 2" descr="DACUM I - public workshops in Canada provided 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4570" y="2004523"/>
            <a:ext cx="4265034" cy="3562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5824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2.1 Công tác giảng dạy</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425387" y="1806889"/>
            <a:ext cx="10421471" cy="3854068"/>
          </a:xfrm>
          <a:prstGeom prst="rect">
            <a:avLst/>
          </a:prstGeom>
        </p:spPr>
        <p:txBody>
          <a:bodyPr wrap="square">
            <a:spAutoFit/>
          </a:bodyPr>
          <a:lstStyle/>
          <a:p>
            <a:pPr indent="457200" algn="just">
              <a:lnSpc>
                <a:spcPct val="107000"/>
              </a:lnSpc>
              <a:spcAft>
                <a:spcPts val="800"/>
              </a:spcAft>
            </a:pPr>
            <a:r>
              <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Công tác tổ chức giảng dạy thực hành: cần có quy trình, quy định trách nhiệm của từng đối tượng tham gia vào công tác giảng dạy thực </a:t>
            </a:r>
            <a:r>
              <a:rPr lang="en-US" sz="2400" dirty="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hành.</a:t>
            </a:r>
          </a:p>
          <a:p>
            <a:pPr indent="457200" algn="just">
              <a:lnSpc>
                <a:spcPct val="107000"/>
              </a:lnSpc>
              <a:spcAft>
                <a:spcPts val="800"/>
              </a:spcAft>
            </a:pPr>
            <a:r>
              <a:rPr lang="en-US" sz="2400" dirty="0" smtClean="0">
                <a:solidFill>
                  <a:srgbClr val="CC6600"/>
                </a:solidFill>
                <a:latin typeface="Cambria" panose="02040503050406030204" pitchFamily="18" charset="0"/>
                <a:ea typeface="Calibri" panose="020F0502020204030204" pitchFamily="34" charset="0"/>
                <a:cs typeface="Times New Roman" panose="02020603050405020304" pitchFamily="18" charset="0"/>
              </a:rPr>
              <a:t>Nội </a:t>
            </a:r>
            <a:r>
              <a:rPr lang="en-US" sz="2400" dirty="0">
                <a:solidFill>
                  <a:srgbClr val="CC6600"/>
                </a:solidFill>
                <a:latin typeface="Cambria" panose="02040503050406030204" pitchFamily="18" charset="0"/>
                <a:ea typeface="Calibri" panose="020F0502020204030204" pitchFamily="34" charset="0"/>
                <a:cs typeface="Times New Roman" panose="02020603050405020304" pitchFamily="18" charset="0"/>
              </a:rPr>
              <a:t>dung các bài thực hành cần được cập nhật đảm bảo kỹ năng cho người học và phù hợp với trang thiết bị hiện có, tránh hình thức, làm qua loa cho xong. </a:t>
            </a:r>
            <a:endParaRPr lang="en-US" sz="2400" dirty="0" smtClean="0">
              <a:solidFill>
                <a:srgbClr val="CC6600"/>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dirty="0"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Hướng </a:t>
            </a:r>
            <a:r>
              <a:rPr lang="en-US" sz="2400" dirty="0">
                <a:solidFill>
                  <a:srgbClr val="002060"/>
                </a:solidFill>
                <a:latin typeface="Cambria" panose="02040503050406030204" pitchFamily="18" charset="0"/>
                <a:ea typeface="Calibri" panose="020F0502020204030204" pitchFamily="34" charset="0"/>
                <a:cs typeface="Times New Roman" panose="02020603050405020304" pitchFamily="18" charset="0"/>
              </a:rPr>
              <a:t>dẫn thực hành, các văn bản quy định, ban hành cần phải được lưu trữ làm minh chứng. Việc đánh giá thực hành phải được thực hiện tại hiện trường, tập trung vào kỹ năng yêu cầu, đáp ứng được các chuẩn đầu ra đã xây dựng.</a:t>
            </a:r>
            <a:endParaRPr lang="en-US" sz="2400" dirty="0">
              <a:solidFill>
                <a:srgbClr val="002060"/>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47732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3342" y="1519291"/>
            <a:ext cx="10860740" cy="2463367"/>
          </a:xfrm>
          <a:prstGeom prst="rect">
            <a:avLst/>
          </a:prstGeom>
        </p:spPr>
        <p:txBody>
          <a:bodyPr wrap="square">
            <a:spAutoFit/>
          </a:bodyPr>
          <a:lstStyle/>
          <a:p>
            <a:pPr indent="457200" algn="just">
              <a:lnSpc>
                <a:spcPct val="107000"/>
              </a:lnSpc>
              <a:spcAft>
                <a:spcPts val="800"/>
              </a:spcAft>
            </a:pPr>
            <a:r>
              <a:rPr lang="en-US" sz="2400" dirty="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Tổ chức sinh hoạt chuyên môn ở các bộ môn: Các bộ môn cần nâng cao chất lượng sinh hoạt chuyên môn. Từ việc thống nhất nội dung, phương pháp giảng dạy, đánh giá các học phần, các kỹ năng yêu cầu, đến định hướng phát triển chuyên môn, công tác nghiên cứu khoa học, chuyển giao công nghệ. Bộ môn cần duy trì thường xuyên sinh hoạt chuyên môn và lưu trữ minh chứng về hoạt động làm cơ sở cho công tác kiểm tra, đánh giá ngoài.</a:t>
            </a:r>
            <a:endParaRPr lang="en-US" sz="2400" dirty="0">
              <a:solidFill>
                <a:schemeClr val="accent2">
                  <a:lumMod val="50000"/>
                </a:schemeClr>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2.1 Công tác giảng dạy</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83342" y="4009551"/>
            <a:ext cx="11008658" cy="2308324"/>
          </a:xfrm>
          <a:prstGeom prst="rect">
            <a:avLst/>
          </a:prstGeom>
        </p:spPr>
        <p:txBody>
          <a:bodyPr wrap="square">
            <a:spAutoFit/>
          </a:bodyPr>
          <a:lstStyle/>
          <a:p>
            <a:r>
              <a:rPr lang="en-US" sz="2400" dirty="0" smtClean="0">
                <a:solidFill>
                  <a:srgbClr val="C00000"/>
                </a:solidFill>
                <a:latin typeface="Cambria" panose="02040503050406030204" pitchFamily="18" charset="0"/>
                <a:ea typeface="Calibri" panose="020F0502020204030204" pitchFamily="34" charset="0"/>
              </a:rPr>
              <a:t>	Đổi </a:t>
            </a:r>
            <a:r>
              <a:rPr lang="en-US" sz="2400" dirty="0">
                <a:solidFill>
                  <a:srgbClr val="C00000"/>
                </a:solidFill>
                <a:latin typeface="Cambria" panose="02040503050406030204" pitchFamily="18" charset="0"/>
                <a:ea typeface="Calibri" panose="020F0502020204030204" pitchFamily="34" charset="0"/>
              </a:rPr>
              <a:t>mới mạnh mẽ nội dung chương trình và phương pháp dạy học theo hướng hội nhập quốc tế. </a:t>
            </a:r>
            <a:r>
              <a:rPr lang="en-US" sz="2400" dirty="0" smtClean="0">
                <a:solidFill>
                  <a:srgbClr val="C00000"/>
                </a:solidFill>
                <a:latin typeface="Cambria" panose="02040503050406030204" pitchFamily="18" charset="0"/>
                <a:ea typeface="Calibri" panose="020F0502020204030204" pitchFamily="34" charset="0"/>
              </a:rPr>
              <a:t>Chương </a:t>
            </a:r>
            <a:r>
              <a:rPr lang="en-US" sz="2400" dirty="0">
                <a:solidFill>
                  <a:srgbClr val="C00000"/>
                </a:solidFill>
                <a:latin typeface="Cambria" panose="02040503050406030204" pitchFamily="18" charset="0"/>
                <a:ea typeface="Calibri" panose="020F0502020204030204" pitchFamily="34" charset="0"/>
              </a:rPr>
              <a:t>trình và giáo trình cần được tổ chức xây dựng và triển khai theo hướng </a:t>
            </a:r>
            <a:r>
              <a:rPr lang="en-US" sz="2400" dirty="0" smtClean="0">
                <a:solidFill>
                  <a:srgbClr val="C00000"/>
                </a:solidFill>
                <a:latin typeface="Cambria" panose="02040503050406030204" pitchFamily="18" charset="0"/>
                <a:ea typeface="Calibri" panose="020F0502020204030204" pitchFamily="34" charset="0"/>
              </a:rPr>
              <a:t>mở, </a:t>
            </a:r>
            <a:r>
              <a:rPr lang="en-US" sz="2400" dirty="0">
                <a:solidFill>
                  <a:srgbClr val="C00000"/>
                </a:solidFill>
                <a:latin typeface="Cambria" panose="02040503050406030204" pitchFamily="18" charset="0"/>
                <a:ea typeface="Calibri" panose="020F0502020204030204" pitchFamily="34" charset="0"/>
              </a:rPr>
              <a:t>nội dung giảng dạy phải gắn chặt và phù hợp với yêu cầu thực tiễn của ngành </a:t>
            </a:r>
            <a:r>
              <a:rPr lang="en-US" sz="2400" dirty="0" smtClean="0">
                <a:solidFill>
                  <a:srgbClr val="C00000"/>
                </a:solidFill>
                <a:latin typeface="Cambria" panose="02040503050406030204" pitchFamily="18" charset="0"/>
                <a:ea typeface="Calibri" panose="020F0502020204030204" pitchFamily="34" charset="0"/>
              </a:rPr>
              <a:t>nghề. </a:t>
            </a:r>
            <a:r>
              <a:rPr lang="en-US" sz="2400" dirty="0">
                <a:solidFill>
                  <a:srgbClr val="C00000"/>
                </a:solidFill>
                <a:latin typeface="Cambria" panose="02040503050406030204" pitchFamily="18" charset="0"/>
                <a:ea typeface="Calibri" panose="020F0502020204030204" pitchFamily="34" charset="0"/>
              </a:rPr>
              <a:t>Về phương pháp, cho phép sử dụng đa dạng các phương pháp dạy học theo nguyên tắc “lấy người học là trung tâm”, giảm tải tối đa giờ giảng trên lớp để người học có thời gian tự học và tự nghiên cứu.</a:t>
            </a:r>
            <a:endParaRPr lang="en-US" sz="2400" dirty="0">
              <a:solidFill>
                <a:srgbClr val="C00000"/>
              </a:solidFill>
              <a:latin typeface="Cambria" panose="02040503050406030204" pitchFamily="18" charset="0"/>
            </a:endParaRPr>
          </a:p>
        </p:txBody>
      </p:sp>
    </p:spTree>
    <p:extLst>
      <p:ext uri="{BB962C8B-B14F-4D97-AF65-F5344CB8AC3E}">
        <p14:creationId xmlns:p14="http://schemas.microsoft.com/office/powerpoint/2010/main" val="11157404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2.2 </a:t>
            </a: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Công tác </a:t>
            </a: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thực tập tại cơ sở sản xuất</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017493" y="1519291"/>
            <a:ext cx="10278037" cy="1938992"/>
          </a:xfrm>
          <a:prstGeom prst="rect">
            <a:avLst/>
          </a:prstGeom>
        </p:spPr>
        <p:txBody>
          <a:bodyPr wrap="square">
            <a:spAutoFit/>
          </a:bodyPr>
          <a:lstStyle/>
          <a:p>
            <a:pPr algn="just"/>
            <a:r>
              <a:rPr lang="en-US" sz="2400" dirty="0" smtClean="0">
                <a:solidFill>
                  <a:srgbClr val="0070C0"/>
                </a:solidFill>
                <a:latin typeface="Cambria" panose="02040503050406030204" pitchFamily="18" charset="0"/>
                <a:ea typeface="Calibri" panose="020F0502020204030204" pitchFamily="34" charset="0"/>
              </a:rPr>
              <a:t>	Xây </a:t>
            </a:r>
            <a:r>
              <a:rPr lang="en-US" sz="2400" dirty="0">
                <a:solidFill>
                  <a:srgbClr val="0070C0"/>
                </a:solidFill>
                <a:latin typeface="Cambria" panose="02040503050406030204" pitchFamily="18" charset="0"/>
                <a:ea typeface="Calibri" panose="020F0502020204030204" pitchFamily="34" charset="0"/>
              </a:rPr>
              <a:t>dựng, phát triển quan hệ với doanh nghiệp, đẩy mạnh nghiên cứu khoa học, chuyển giao công nghệ. Mục tiêu gắn đào tạo với thực tiễn phải được xây dựng dựa trên liên kết với doanh nghiệp. Nhiệm vụ  trước hết là tìm kiếm các doanh nghiệp, tăng cường hiểu biết về nhu cầu, những khó khăn vướng mắc về chuyên môn. </a:t>
            </a:r>
            <a:endParaRPr lang="en-US" sz="2400" dirty="0">
              <a:solidFill>
                <a:srgbClr val="0070C0"/>
              </a:solidFill>
              <a:latin typeface="Cambria" panose="02040503050406030204" pitchFamily="18" charset="0"/>
            </a:endParaRPr>
          </a:p>
        </p:txBody>
      </p:sp>
      <p:sp>
        <p:nvSpPr>
          <p:cNvPr id="4" name="Rectangle 3"/>
          <p:cNvSpPr/>
          <p:nvPr/>
        </p:nvSpPr>
        <p:spPr>
          <a:xfrm>
            <a:off x="1420905" y="3892501"/>
            <a:ext cx="10345273" cy="1673022"/>
          </a:xfrm>
          <a:prstGeom prst="rect">
            <a:avLst/>
          </a:prstGeom>
        </p:spPr>
        <p:txBody>
          <a:bodyPr wrap="square">
            <a:spAutoFit/>
          </a:bodyPr>
          <a:lstStyle/>
          <a:p>
            <a:pPr indent="457200" algn="just">
              <a:lnSpc>
                <a:spcPct val="107000"/>
              </a:lnSpc>
              <a:spcAft>
                <a:spcPts val="800"/>
              </a:spcAft>
            </a:pPr>
            <a:r>
              <a:rPr lang="en-US" sz="2400" dirty="0">
                <a:solidFill>
                  <a:srgbClr val="C00000"/>
                </a:solidFill>
                <a:latin typeface="Cambria" panose="02040503050406030204" pitchFamily="18" charset="0"/>
                <a:ea typeface="Calibri" panose="020F0502020204030204" pitchFamily="34" charset="0"/>
                <a:cs typeface="Times New Roman" panose="02020603050405020304" pitchFamily="18" charset="0"/>
              </a:rPr>
              <a:t>Xây dựng chương trình học kỳ học tại doanh nghiệp nhằm tăng cường khối kiến thức, kỹ năng, tay nghề cho người học. Các em được học tập và làm việc tại các doanh nghiệp, có cơ hội tiếp cận được các trang thiết bị máy móc hiện đại, nhiều chủng loại mà chỉ có ở các công ty. </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61775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2.3 Chuẩn hóa đội ngũ</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806825" y="1425161"/>
            <a:ext cx="11282083" cy="5039585"/>
          </a:xfrm>
          <a:prstGeom prst="rect">
            <a:avLst/>
          </a:prstGeom>
        </p:spPr>
        <p:txBody>
          <a:bodyPr wrap="square">
            <a:spAutoFit/>
          </a:bodyPr>
          <a:lstStyle/>
          <a:p>
            <a:pPr indent="457200" algn="just">
              <a:lnSpc>
                <a:spcPct val="107000"/>
              </a:lnSpc>
              <a:spcAft>
                <a:spcPts val="800"/>
              </a:spcAft>
            </a:pPr>
            <a:r>
              <a:rPr lang="en-US" sz="2400" dirty="0">
                <a:solidFill>
                  <a:srgbClr val="00B050"/>
                </a:solidFill>
                <a:latin typeface="Cambria" panose="02040503050406030204" pitchFamily="18" charset="0"/>
                <a:ea typeface="Calibri" panose="020F0502020204030204" pitchFamily="34" charset="0"/>
                <a:cs typeface="Times New Roman" panose="02020603050405020304" pitchFamily="18" charset="0"/>
              </a:rPr>
              <a:t>Giải pháp đào tạo nguồn nhân lực về kiến thức lý </a:t>
            </a:r>
            <a:r>
              <a:rPr lang="en-US" sz="2400" dirty="0"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thuyết: Những </a:t>
            </a:r>
            <a:r>
              <a:rPr lang="en-US" sz="2400" dirty="0">
                <a:solidFill>
                  <a:srgbClr val="00B050"/>
                </a:solidFill>
                <a:latin typeface="Cambria" panose="02040503050406030204" pitchFamily="18" charset="0"/>
                <a:ea typeface="Calibri" panose="020F0502020204030204" pitchFamily="34" charset="0"/>
                <a:cs typeface="Times New Roman" panose="02020603050405020304" pitchFamily="18" charset="0"/>
              </a:rPr>
              <a:t>giảng viên trong độ tuổi cần phải đạt chuẩn về ngoại ngữ và có kiến thức lý thuyết tốt thông qua các trình độ đào tạo sau đại học. Khoa Cơ khí cũng đã xây dựng kế hoạch đào tạo đối với giảng viên. Nhiệm vụ quan trọng là thực hiện kế hoạch theo đúng lộ trình. </a:t>
            </a:r>
          </a:p>
          <a:p>
            <a:pPr indent="457200" algn="just">
              <a:lnSpc>
                <a:spcPct val="107000"/>
              </a:lnSpc>
              <a:spcAft>
                <a:spcPts val="800"/>
              </a:spcAft>
            </a:pPr>
            <a:r>
              <a:rPr lang="en-US" sz="2400" dirty="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Giải pháp chuẩn hóa chuyên môn nghiệp vụ cho giảng viên: Chuyên môn nghiệp vụ là vấn đề luôn đóng vai trò quan trọng đối với chất lượng đào tạo. Ngoài kiến thức lý thuyết, giảng viên cần được huấn luyện, đào tạo thường xuyên về chuyên môn nghiệp vụ. </a:t>
            </a:r>
            <a:endParaRPr lang="en-US" sz="2400" dirty="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dirty="0" smtClean="0">
                <a:solidFill>
                  <a:srgbClr val="FF9900"/>
                </a:solidFill>
                <a:latin typeface="Cambria" panose="02040503050406030204" pitchFamily="18" charset="0"/>
                <a:ea typeface="Calibri" panose="020F0502020204030204" pitchFamily="34" charset="0"/>
                <a:cs typeface="Times New Roman" panose="02020603050405020304" pitchFamily="18" charset="0"/>
              </a:rPr>
              <a:t>Giải </a:t>
            </a:r>
            <a:r>
              <a:rPr lang="en-US" sz="2400" dirty="0">
                <a:solidFill>
                  <a:srgbClr val="FF9900"/>
                </a:solidFill>
                <a:latin typeface="Cambria" panose="02040503050406030204" pitchFamily="18" charset="0"/>
                <a:ea typeface="Calibri" panose="020F0502020204030204" pitchFamily="34" charset="0"/>
                <a:cs typeface="Times New Roman" panose="02020603050405020304" pitchFamily="18" charset="0"/>
              </a:rPr>
              <a:t>pháp đào tạo kiến thức thực tế cho giảng viên: </a:t>
            </a:r>
            <a:r>
              <a:rPr lang="en-US" sz="2400" dirty="0" smtClean="0">
                <a:solidFill>
                  <a:srgbClr val="FF9900"/>
                </a:solidFill>
                <a:latin typeface="Cambria" panose="02040503050406030204" pitchFamily="18" charset="0"/>
                <a:ea typeface="Calibri" panose="020F0502020204030204" pitchFamily="34" charset="0"/>
                <a:cs typeface="Times New Roman" panose="02020603050405020304" pitchFamily="18" charset="0"/>
              </a:rPr>
              <a:t>Khoa </a:t>
            </a:r>
            <a:r>
              <a:rPr lang="en-US" sz="2400" dirty="0">
                <a:solidFill>
                  <a:srgbClr val="FF9900"/>
                </a:solidFill>
                <a:latin typeface="Cambria" panose="02040503050406030204" pitchFamily="18" charset="0"/>
                <a:ea typeface="Calibri" panose="020F0502020204030204" pitchFamily="34" charset="0"/>
                <a:cs typeface="Times New Roman" panose="02020603050405020304" pitchFamily="18" charset="0"/>
              </a:rPr>
              <a:t>Cơ khí cần xây dựng kế hoạch đào tạo thực tế cho giảng viên bằng nhiều hoạt động như tăng cường giảng viên đi hướng dẫn thực tập tại các công ty xí nghiệp cơ sở sản xuất, tích cực phối hợp công tác nghiên cứu khoa học, chuyển giao công nghệ với các doanh nghiệp.</a:t>
            </a:r>
            <a:endParaRPr lang="en-US" sz="2400" dirty="0">
              <a:solidFill>
                <a:srgbClr val="FF9900"/>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85591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2.4 Ứng dụng khoa học kỹ thuật hiện đại</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5804647" y="1519291"/>
            <a:ext cx="6096000" cy="2677656"/>
          </a:xfrm>
          <a:prstGeom prst="rect">
            <a:avLst/>
          </a:prstGeom>
        </p:spPr>
        <p:txBody>
          <a:bodyPr>
            <a:spAutoFit/>
          </a:bodyPr>
          <a:lstStyle/>
          <a:p>
            <a:pPr algn="just"/>
            <a:r>
              <a:rPr lang="en-US" sz="2400" dirty="0">
                <a:solidFill>
                  <a:srgbClr val="006600"/>
                </a:solidFill>
                <a:latin typeface="Cambria" panose="02040503050406030204" pitchFamily="18" charset="0"/>
                <a:ea typeface="Calibri" panose="020F0502020204030204" pitchFamily="34" charset="0"/>
              </a:rPr>
              <a:t>Công nghệ 4.0 đơn giản hóa các nguồn tài liệu giáo dục: Công nghệ tạo điều kiện cho người học tiếp cận với các nguồn tài liệu mở. Từ đó, các em có tư duy chọn lọc các nguồn thông tin và tự tìm tòi kiến thức thông qua sách điện tử, thư viện online, từ điển trực tuyến, trò chơi kỹ thuật số về lĩnh vực giáo dục</a:t>
            </a:r>
            <a:endParaRPr lang="en-US" sz="2400" dirty="0">
              <a:solidFill>
                <a:srgbClr val="006600"/>
              </a:solidFill>
              <a:latin typeface="Cambria" panose="02040503050406030204" pitchFamily="18" charset="0"/>
            </a:endParaRPr>
          </a:p>
        </p:txBody>
      </p:sp>
      <p:sp>
        <p:nvSpPr>
          <p:cNvPr id="4" name="Rectangle 3"/>
          <p:cNvSpPr/>
          <p:nvPr/>
        </p:nvSpPr>
        <p:spPr>
          <a:xfrm>
            <a:off x="2138082" y="4601824"/>
            <a:ext cx="8565777" cy="1569660"/>
          </a:xfrm>
          <a:prstGeom prst="rect">
            <a:avLst/>
          </a:prstGeom>
        </p:spPr>
        <p:txBody>
          <a:bodyPr wrap="square">
            <a:spAutoFit/>
          </a:bodyPr>
          <a:lstStyle/>
          <a:p>
            <a:pPr algn="just"/>
            <a:r>
              <a:rPr lang="en-US" sz="2400" dirty="0">
                <a:solidFill>
                  <a:srgbClr val="0070C0"/>
                </a:solidFill>
                <a:latin typeface="Cambria" panose="02040503050406030204" pitchFamily="18" charset="0"/>
                <a:ea typeface="Calibri" panose="020F0502020204030204" pitchFamily="34" charset="0"/>
              </a:rPr>
              <a:t>Giáo dục công nghệ 4.0 hình thành tính trách nhiệm: Việc học tập thông qua máy tính, laptop giúp người học kiểm soát được quá trình học tập của mình. Các bạn có thể ghi chép ngay trên các thiết bị công nghệ 4.0 và dễ dàng ôn tập khi kì thi đến.</a:t>
            </a:r>
            <a:endParaRPr lang="en-US" sz="2400" dirty="0">
              <a:solidFill>
                <a:srgbClr val="0070C0"/>
              </a:solidFill>
              <a:latin typeface="Cambria" panose="02040503050406030204" pitchFamily="18" charset="0"/>
            </a:endParaRP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797784" y="1636053"/>
            <a:ext cx="4782820" cy="2444131"/>
          </a:xfrm>
          <a:prstGeom prst="rect">
            <a:avLst/>
          </a:prstGeom>
          <a:noFill/>
          <a:ln>
            <a:noFill/>
          </a:ln>
        </p:spPr>
      </p:pic>
    </p:spTree>
    <p:extLst>
      <p:ext uri="{BB962C8B-B14F-4D97-AF65-F5344CB8AC3E}">
        <p14:creationId xmlns:p14="http://schemas.microsoft.com/office/powerpoint/2010/main" val="8748015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4799" y="760393"/>
            <a:ext cx="1612942" cy="458715"/>
          </a:xfrm>
          <a:prstGeom prst="rect">
            <a:avLst/>
          </a:prstGeom>
        </p:spPr>
        <p:txBody>
          <a:bodyPr wrap="none">
            <a:spAutoFit/>
          </a:bodyPr>
          <a:lstStyle/>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3 Kết luận</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2124634" y="1501496"/>
            <a:ext cx="9628095" cy="3785652"/>
          </a:xfrm>
          <a:prstGeom prst="rect">
            <a:avLst/>
          </a:prstGeom>
        </p:spPr>
        <p:txBody>
          <a:bodyPr wrap="square">
            <a:spAutoFit/>
          </a:bodyPr>
          <a:lstStyle/>
          <a:p>
            <a:pPr algn="just"/>
            <a:r>
              <a:rPr lang="en-US" sz="2400" dirty="0">
                <a:solidFill>
                  <a:srgbClr val="CC6600"/>
                </a:solidFill>
                <a:latin typeface="Cambria" panose="02040503050406030204" pitchFamily="18" charset="0"/>
                <a:ea typeface="Calibri" panose="020F0502020204030204" pitchFamily="34" charset="0"/>
              </a:rPr>
              <a:t>Nâng cao chất lượng đào tạo các ngành cơ khí chất lượng cao đòi hỏi nhiều yếu tố về cơ sở vật chất máy móc thiết bị hiện đại và con người nhằm theo kịp công nghệ thế giới. </a:t>
            </a:r>
            <a:endParaRPr lang="en-US" sz="2400" dirty="0" smtClean="0">
              <a:solidFill>
                <a:srgbClr val="CC6600"/>
              </a:solidFill>
              <a:latin typeface="Cambria" panose="02040503050406030204" pitchFamily="18" charset="0"/>
              <a:ea typeface="Calibri" panose="020F0502020204030204" pitchFamily="34" charset="0"/>
            </a:endParaRPr>
          </a:p>
          <a:p>
            <a:pPr algn="just"/>
            <a:endParaRPr lang="en-US" sz="2400" dirty="0">
              <a:solidFill>
                <a:srgbClr val="CC6600"/>
              </a:solidFill>
              <a:latin typeface="Cambria" panose="02040503050406030204" pitchFamily="18" charset="0"/>
              <a:ea typeface="Calibri" panose="020F0502020204030204" pitchFamily="34" charset="0"/>
            </a:endParaRPr>
          </a:p>
          <a:p>
            <a:pPr algn="just"/>
            <a:r>
              <a:rPr lang="en-US" sz="2400" dirty="0" smtClean="0">
                <a:solidFill>
                  <a:schemeClr val="accent4">
                    <a:lumMod val="75000"/>
                  </a:schemeClr>
                </a:solidFill>
                <a:latin typeface="Cambria" panose="02040503050406030204" pitchFamily="18" charset="0"/>
                <a:ea typeface="Calibri" panose="020F0502020204030204" pitchFamily="34" charset="0"/>
              </a:rPr>
              <a:t>Đào </a:t>
            </a:r>
            <a:r>
              <a:rPr lang="en-US" sz="2400" dirty="0">
                <a:solidFill>
                  <a:schemeClr val="accent4">
                    <a:lumMod val="75000"/>
                  </a:schemeClr>
                </a:solidFill>
                <a:latin typeface="Cambria" panose="02040503050406030204" pitchFamily="18" charset="0"/>
                <a:ea typeface="Calibri" panose="020F0502020204030204" pitchFamily="34" charset="0"/>
              </a:rPr>
              <a:t>tạo chương trình chất lượng cao cho các ngành cơ khí không những giúp cho sinh viên được học tập trong môi trường cơ sở vật chất trang thiết bị hiện đại mà còn phải thay đổi cập nhật chương trình đào tạo, đề cương môn học, chất lượng đội ngũ giảng viên, thay đổi cách học, phương pháp học truyền thống sang học tập chủ động phát triển tư duy sáng tạo. </a:t>
            </a:r>
            <a:endParaRPr lang="en-US" sz="2400" dirty="0">
              <a:solidFill>
                <a:schemeClr val="accent4">
                  <a:lumMod val="75000"/>
                </a:schemeClr>
              </a:solidFill>
              <a:latin typeface="Cambria" panose="02040503050406030204" pitchFamily="18" charset="0"/>
            </a:endParaRPr>
          </a:p>
        </p:txBody>
      </p:sp>
    </p:spTree>
    <p:extLst>
      <p:ext uri="{BB962C8B-B14F-4D97-AF65-F5344CB8AC3E}">
        <p14:creationId xmlns:p14="http://schemas.microsoft.com/office/powerpoint/2010/main" val="4096724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2255" y="558687"/>
            <a:ext cx="3062057" cy="458715"/>
          </a:xfrm>
          <a:prstGeom prst="rect">
            <a:avLst/>
          </a:prstGeom>
        </p:spPr>
        <p:txBody>
          <a:bodyPr wrap="none">
            <a:spAutoFit/>
          </a:bodyPr>
          <a:lstStyle/>
          <a:p>
            <a:pPr algn="just">
              <a:lnSpc>
                <a:spcPct val="107000"/>
              </a:lnSpc>
              <a:spcAft>
                <a:spcPts val="800"/>
              </a:spcAft>
            </a:pPr>
            <a:r>
              <a:rPr lang="en-US" sz="2400" b="1" dirty="0">
                <a:solidFill>
                  <a:srgbClr val="003399"/>
                </a:solidFill>
                <a:latin typeface="Cambria" panose="02040503050406030204" pitchFamily="18" charset="0"/>
                <a:ea typeface="Calibri" panose="020F0502020204030204" pitchFamily="34" charset="0"/>
                <a:cs typeface="Times New Roman" panose="02020603050405020304" pitchFamily="18" charset="0"/>
              </a:rPr>
              <a:t>4 Tài liệu tham khảo</a:t>
            </a:r>
            <a:endParaRPr lang="en-US" sz="2400" dirty="0">
              <a:solidFill>
                <a:srgbClr val="003399"/>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37130" y="1449858"/>
            <a:ext cx="10582835" cy="2273379"/>
          </a:xfrm>
          <a:prstGeom prst="rect">
            <a:avLst/>
          </a:prstGeom>
        </p:spPr>
        <p:txBody>
          <a:bodyPr wrap="square">
            <a:spAutoFit/>
          </a:bodyPr>
          <a:lstStyle/>
          <a:p>
            <a:pPr algn="just">
              <a:lnSpc>
                <a:spcPct val="107000"/>
              </a:lnSpc>
              <a:spcAft>
                <a:spcPts val="800"/>
              </a:spcAft>
            </a:pPr>
            <a:r>
              <a:rPr lang="en-US" sz="2400" dirty="0">
                <a:solidFill>
                  <a:srgbClr val="CC6600"/>
                </a:solidFill>
                <a:latin typeface="Cambria" panose="02040503050406030204" pitchFamily="18" charset="0"/>
                <a:ea typeface="Calibri" panose="020F0502020204030204" pitchFamily="34" charset="0"/>
                <a:cs typeface="Times New Roman" panose="02020603050405020304" pitchFamily="18" charset="0"/>
              </a:rPr>
              <a:t>[1] Nghiên cứu các giải pháp nâng cao chất lượng đào tạo tại viện cơ khí</a:t>
            </a:r>
          </a:p>
          <a:p>
            <a:pPr algn="just">
              <a:lnSpc>
                <a:spcPct val="107000"/>
              </a:lnSpc>
              <a:spcAft>
                <a:spcPts val="800"/>
              </a:spcAft>
            </a:pPr>
            <a:r>
              <a:rPr lang="en-US" sz="2400" dirty="0">
                <a:solidFill>
                  <a:srgbClr val="CC6600"/>
                </a:solidFill>
                <a:latin typeface="Cambria" panose="02040503050406030204" pitchFamily="18" charset="0"/>
                <a:ea typeface="Calibri" panose="020F0502020204030204" pitchFamily="34" charset="0"/>
                <a:cs typeface="Times New Roman" panose="02020603050405020304" pitchFamily="18" charset="0"/>
              </a:rPr>
              <a:t>[2] Nhà trường thông minh trong bối cảnh cách mạng công nghiệp 4.0, NXB Tài chính, 2018</a:t>
            </a:r>
          </a:p>
          <a:p>
            <a:pPr algn="just">
              <a:lnSpc>
                <a:spcPct val="107000"/>
              </a:lnSpc>
              <a:spcAft>
                <a:spcPts val="800"/>
              </a:spcAft>
            </a:pPr>
            <a:r>
              <a:rPr lang="en-US" sz="2400" dirty="0">
                <a:solidFill>
                  <a:srgbClr val="CC6600"/>
                </a:solidFill>
                <a:latin typeface="Cambria" panose="02040503050406030204" pitchFamily="18" charset="0"/>
                <a:ea typeface="Calibri" panose="020F0502020204030204" pitchFamily="34" charset="0"/>
                <a:cs typeface="Times New Roman" panose="02020603050405020304" pitchFamily="18" charset="0"/>
                <a:hlinkClick r:id="rId2"/>
              </a:rPr>
              <a:t>https://www.mof.gov.vn/webcenter/portal/btc/r/lvtc/ktkt/ckdsktvhnvdnkt/ckdsktvhnvdnkt_chitiet?</a:t>
            </a:r>
            <a:endParaRPr lang="en-US" sz="2400" dirty="0">
              <a:solidFill>
                <a:srgbClr val="CC6600"/>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90124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12895" y="1546412"/>
            <a:ext cx="8202705" cy="2862322"/>
          </a:xfrm>
          <a:prstGeom prst="rect">
            <a:avLst/>
          </a:prstGeom>
          <a:noFill/>
        </p:spPr>
        <p:txBody>
          <a:bodyPr wrap="square" rtlCol="0">
            <a:spAutoFit/>
          </a:bodyPr>
          <a:lstStyle/>
          <a:p>
            <a:pPr algn="ctr"/>
            <a:r>
              <a:rPr lang="en-US" sz="6000" b="1" dirty="0" smtClean="0">
                <a:solidFill>
                  <a:srgbClr val="C00000"/>
                </a:solidFill>
                <a:latin typeface="Cambria" panose="02040503050406030204" pitchFamily="18" charset="0"/>
              </a:rPr>
              <a:t>XIN CHÂN THÀNH CẢM ƠN SỰ THEO DÕI CỦA QUÝ THẦY CÔ</a:t>
            </a:r>
            <a:endParaRPr lang="en-US" sz="6000" b="1" dirty="0">
              <a:solidFill>
                <a:srgbClr val="C00000"/>
              </a:solidFill>
              <a:latin typeface="Cambria" panose="02040503050406030204" pitchFamily="18" charset="0"/>
            </a:endParaRPr>
          </a:p>
        </p:txBody>
      </p:sp>
    </p:spTree>
    <p:extLst>
      <p:ext uri="{BB962C8B-B14F-4D97-AF65-F5344CB8AC3E}">
        <p14:creationId xmlns:p14="http://schemas.microsoft.com/office/powerpoint/2010/main" val="57134935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195</TotalTime>
  <Words>1019</Words>
  <Application>Microsoft Office PowerPoint</Application>
  <PresentationFormat>Custom</PresentationFormat>
  <Paragraphs>69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user</cp:lastModifiedBy>
  <cp:revision>22</cp:revision>
  <dcterms:created xsi:type="dcterms:W3CDTF">2020-06-18T06:57:14Z</dcterms:created>
  <dcterms:modified xsi:type="dcterms:W3CDTF">2020-06-18T11:13:21Z</dcterms:modified>
</cp:coreProperties>
</file>